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50"/>
  </p:notesMasterIdLst>
  <p:handoutMasterIdLst>
    <p:handoutMasterId r:id="rId51"/>
  </p:handoutMasterIdLst>
  <p:sldIdLst>
    <p:sldId id="256" r:id="rId5"/>
    <p:sldId id="261" r:id="rId6"/>
    <p:sldId id="284" r:id="rId7"/>
    <p:sldId id="285" r:id="rId8"/>
    <p:sldId id="286" r:id="rId9"/>
    <p:sldId id="288" r:id="rId10"/>
    <p:sldId id="287" r:id="rId11"/>
    <p:sldId id="318" r:id="rId12"/>
    <p:sldId id="289" r:id="rId13"/>
    <p:sldId id="290" r:id="rId14"/>
    <p:sldId id="291" r:id="rId15"/>
    <p:sldId id="294" r:id="rId16"/>
    <p:sldId id="295" r:id="rId17"/>
    <p:sldId id="296" r:id="rId18"/>
    <p:sldId id="297" r:id="rId19"/>
    <p:sldId id="292" r:id="rId20"/>
    <p:sldId id="293" r:id="rId21"/>
    <p:sldId id="298" r:id="rId22"/>
    <p:sldId id="299" r:id="rId23"/>
    <p:sldId id="300" r:id="rId24"/>
    <p:sldId id="319" r:id="rId25"/>
    <p:sldId id="301" r:id="rId26"/>
    <p:sldId id="302" r:id="rId27"/>
    <p:sldId id="303" r:id="rId28"/>
    <p:sldId id="304" r:id="rId29"/>
    <p:sldId id="305" r:id="rId30"/>
    <p:sldId id="306" r:id="rId31"/>
    <p:sldId id="275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281" r:id="rId44"/>
    <p:sldId id="320" r:id="rId45"/>
    <p:sldId id="282" r:id="rId46"/>
    <p:sldId id="321" r:id="rId47"/>
    <p:sldId id="322" r:id="rId48"/>
    <p:sldId id="323" r:id="rId4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5"/>
  </p:normalViewPr>
  <p:slideViewPr>
    <p:cSldViewPr snapToGrid="0" snapToObject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7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육류</a:t>
          </a:r>
          <a:r>
            <a:rPr lang="en-US" altLang="ko-KR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채소</a:t>
          </a:r>
          <a:r>
            <a:rPr lang="en-US" altLang="ko-KR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과일등</a:t>
          </a:r>
          <a:r>
            <a:rPr lang="ko-KR" altLang="en-US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식재료 판매 사이트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불편사항 접수</a:t>
          </a:r>
          <a:r>
            <a:rPr lang="en-US" altLang="ko-KR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회원끼리 소통 가능한 게시판 구현</a:t>
          </a:r>
          <a:endParaRPr lang="en-US" altLang="ko-KR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>
            <a:defRPr cap="all"/>
          </a:pPr>
          <a:endParaRPr lang="en-US" altLang="ko-KR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4D7D34C7-9466-4514-BF51-7396C17436B5}">
      <dgm:prSet custT="1"/>
      <dgm:spPr/>
      <dgm:t>
        <a:bodyPr rtlCol="0" anchor="ctr"/>
        <a:lstStyle/>
        <a:p>
          <a:pPr rtl="0">
            <a:defRPr cap="all"/>
          </a:pPr>
          <a:r>
            <a:rPr lang="ko-KR" altLang="en-US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육류</a:t>
          </a:r>
          <a:r>
            <a:rPr lang="en-US" altLang="ko-KR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채소</a:t>
          </a:r>
          <a:r>
            <a:rPr lang="en-US" altLang="ko-KR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과일 등 다양한 카테고리의 상품페이지 구현</a:t>
          </a:r>
          <a:r>
            <a:rPr lang="en-US" altLang="ko-KR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</a:p>
        <a:p>
          <a:pPr rtl="0">
            <a:defRPr cap="all"/>
          </a:pPr>
          <a:r>
            <a:rPr lang="ko-KR" altLang="en-US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포인트</a:t>
          </a:r>
          <a:r>
            <a:rPr lang="en-US" altLang="ko-KR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주문내역등도</a:t>
          </a:r>
          <a:r>
            <a:rPr lang="ko-KR" altLang="en-US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확인 가능 하도록 구현</a:t>
          </a:r>
          <a:r>
            <a:rPr lang="en-US" altLang="ko-KR" sz="14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endParaRPr lang="ko-KR" altLang="en-US" sz="14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10800000" custLinFactNeighborY="-8586"/>
      <dgm:spPr>
        <a:prstGeom prst="flowChartAlternateProcess">
          <a:avLst/>
        </a:prstGeom>
        <a:solidFill>
          <a:schemeClr val="accent2"/>
        </a:solidFill>
      </dgm:spPr>
    </dgm:pt>
    <dgm:pt modelId="{CEC3BB2D-F9F1-4489-93C4-A156AC3849E7}" type="pres">
      <dgm:prSet presAssocID="{41CDB9B8-E81E-41E7-AE89-8F6EDFC88D92}" presName="iconRect" presStyleLbl="node1" presStyleIdx="0" presStyleCnt="3" custLinFactNeighborY="-2120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10800000" custLinFactNeighborY="-8586"/>
      <dgm:spPr>
        <a:prstGeom prst="flowChartAlternateProcess">
          <a:avLst/>
        </a:prstGeom>
        <a:solidFill>
          <a:schemeClr val="accent2"/>
        </a:solidFill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 custScaleY="20279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10800000" custLinFactNeighborY="-8586"/>
      <dgm:spPr>
        <a:prstGeom prst="flowChartAlternateProcess">
          <a:avLst/>
        </a:prstGeom>
        <a:solidFill>
          <a:schemeClr val="accent2"/>
        </a:solidFill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C7C57223-128C-D045-9445-4EB53CB7DBA0}" type="presOf" srcId="{7B62DEA7-9DCD-4B2E-9DC5-BE121C266AFD}" destId="{87B1B46A-CA1D-4445-8579-F40C78A1880B}" srcOrd="0" destOrd="0" presId="urn:microsoft.com/office/officeart/2018/5/layout/IconCircleLabelList"/>
    <dgm:cxn modelId="{A001473D-3297-7D45-84AC-0B226F7C2AAB}" type="presOf" srcId="{8E185869-F0D4-43E2-B08A-2F3E83EE98F3}" destId="{3360347C-5C69-4C15-9A6A-3E9A9E20C3DA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42D2B1F0-5121-8B4F-A45A-08B836B744A0}" type="presOf" srcId="{41CDB9B8-E81E-41E7-AE89-8F6EDFC88D92}" destId="{7600CD1A-2D28-4054-8809-838E618A0595}" srcOrd="0" destOrd="0" presId="urn:microsoft.com/office/officeart/2018/5/layout/IconCircleLabelList"/>
    <dgm:cxn modelId="{943952FA-ED89-A54B-B607-EA71B7A0FD37}" type="presOf" srcId="{4D7D34C7-9466-4514-BF51-7396C17436B5}" destId="{529F61D3-444E-4541-AC4F-326FDA9BEAF3}" srcOrd="0" destOrd="0" presId="urn:microsoft.com/office/officeart/2018/5/layout/IconCircleLabelList"/>
    <dgm:cxn modelId="{5EBFF232-F7A7-2D46-838E-C1DC0DC45441}" type="presParOf" srcId="{87B1B46A-CA1D-4445-8579-F40C78A1880B}" destId="{B78F77A9-D452-4F3F-ADF1-08124CDCB940}" srcOrd="0" destOrd="0" presId="urn:microsoft.com/office/officeart/2018/5/layout/IconCircleLabelList"/>
    <dgm:cxn modelId="{D42C670A-A6E9-B346-9697-C254261F351D}" type="presParOf" srcId="{B78F77A9-D452-4F3F-ADF1-08124CDCB940}" destId="{223CEBFB-B6C0-4518-9E76-B1250D3AEE20}" srcOrd="0" destOrd="0" presId="urn:microsoft.com/office/officeart/2018/5/layout/IconCircleLabelList"/>
    <dgm:cxn modelId="{C868C8F4-3E34-6843-9C0A-37F0A4E25803}" type="presParOf" srcId="{B78F77A9-D452-4F3F-ADF1-08124CDCB940}" destId="{CEC3BB2D-F9F1-4489-93C4-A156AC3849E7}" srcOrd="1" destOrd="0" presId="urn:microsoft.com/office/officeart/2018/5/layout/IconCircleLabelList"/>
    <dgm:cxn modelId="{D025EAC7-D623-3242-B506-0E81D95E5CD7}" type="presParOf" srcId="{B78F77A9-D452-4F3F-ADF1-08124CDCB940}" destId="{99D442A7-5D31-4CD1-A931-5F3D628718C8}" srcOrd="2" destOrd="0" presId="urn:microsoft.com/office/officeart/2018/5/layout/IconCircleLabelList"/>
    <dgm:cxn modelId="{E1E909F0-336D-674B-9FA1-FC739DF7FE51}" type="presParOf" srcId="{B78F77A9-D452-4F3F-ADF1-08124CDCB940}" destId="{7600CD1A-2D28-4054-8809-838E618A0595}" srcOrd="3" destOrd="0" presId="urn:microsoft.com/office/officeart/2018/5/layout/IconCircleLabelList"/>
    <dgm:cxn modelId="{5262FBE1-63B4-AA41-A54A-ECED07154A7A}" type="presParOf" srcId="{87B1B46A-CA1D-4445-8579-F40C78A1880B}" destId="{9D599636-89FD-41B5-970D-9F8617BA295C}" srcOrd="1" destOrd="0" presId="urn:microsoft.com/office/officeart/2018/5/layout/IconCircleLabelList"/>
    <dgm:cxn modelId="{CA9393FE-4693-1D4B-8B34-DE2ACE402067}" type="presParOf" srcId="{87B1B46A-CA1D-4445-8579-F40C78A1880B}" destId="{E765D845-767A-46E9-BD73-B0B0E82FE9B0}" srcOrd="2" destOrd="0" presId="urn:microsoft.com/office/officeart/2018/5/layout/IconCircleLabelList"/>
    <dgm:cxn modelId="{9CEDDB38-FDB7-CA43-A348-3505FC1F0B5B}" type="presParOf" srcId="{E765D845-767A-46E9-BD73-B0B0E82FE9B0}" destId="{F82A6E7C-4234-4816-9EB8-ED399009E25C}" srcOrd="0" destOrd="0" presId="urn:microsoft.com/office/officeart/2018/5/layout/IconCircleLabelList"/>
    <dgm:cxn modelId="{C6FA9580-19CC-2A48-906B-E1BAE52D431F}" type="presParOf" srcId="{E765D845-767A-46E9-BD73-B0B0E82FE9B0}" destId="{8BA5F9BB-3E28-4026-A392-7F4C0A3085E2}" srcOrd="1" destOrd="0" presId="urn:microsoft.com/office/officeart/2018/5/layout/IconCircleLabelList"/>
    <dgm:cxn modelId="{4B648784-2E04-4143-80C9-C4646C1E0425}" type="presParOf" srcId="{E765D845-767A-46E9-BD73-B0B0E82FE9B0}" destId="{DC8182C7-C8E0-4DAE-B344-FE508B06E860}" srcOrd="2" destOrd="0" presId="urn:microsoft.com/office/officeart/2018/5/layout/IconCircleLabelList"/>
    <dgm:cxn modelId="{AF68AB63-F8A3-DD4A-9759-D43E709017AB}" type="presParOf" srcId="{E765D845-767A-46E9-BD73-B0B0E82FE9B0}" destId="{529F61D3-444E-4541-AC4F-326FDA9BEAF3}" srcOrd="3" destOrd="0" presId="urn:microsoft.com/office/officeart/2018/5/layout/IconCircleLabelList"/>
    <dgm:cxn modelId="{D63C15A7-49C2-CD4F-8F08-8FF35B43080D}" type="presParOf" srcId="{87B1B46A-CA1D-4445-8579-F40C78A1880B}" destId="{A999AABC-CAD9-4E1C-B78B-2BECA8D43C27}" srcOrd="3" destOrd="0" presId="urn:microsoft.com/office/officeart/2018/5/layout/IconCircleLabelList"/>
    <dgm:cxn modelId="{5160E128-ACBA-0B47-A34F-4921A967C90D}" type="presParOf" srcId="{87B1B46A-CA1D-4445-8579-F40C78A1880B}" destId="{DB99A9BB-B1B8-433F-A4FA-6F31B826EE48}" srcOrd="4" destOrd="0" presId="urn:microsoft.com/office/officeart/2018/5/layout/IconCircleLabelList"/>
    <dgm:cxn modelId="{D7D48B26-A481-BA43-9905-5FED3593232E}" type="presParOf" srcId="{DB99A9BB-B1B8-433F-A4FA-6F31B826EE48}" destId="{CA848760-99D5-488A-AFB3-9EA6BD946B87}" srcOrd="0" destOrd="0" presId="urn:microsoft.com/office/officeart/2018/5/layout/IconCircleLabelList"/>
    <dgm:cxn modelId="{3DAEF284-ECC4-B84C-B919-25F937F9278E}" type="presParOf" srcId="{DB99A9BB-B1B8-433F-A4FA-6F31B826EE48}" destId="{FD5546ED-1D49-469E-BE29-17C87FAFD7C8}" srcOrd="1" destOrd="0" presId="urn:microsoft.com/office/officeart/2018/5/layout/IconCircleLabelList"/>
    <dgm:cxn modelId="{EDDA1972-D6E4-D54F-90C4-C7C06F920946}" type="presParOf" srcId="{DB99A9BB-B1B8-433F-A4FA-6F31B826EE48}" destId="{408A0B1B-BC17-40DB-A76F-65541C3B4325}" srcOrd="2" destOrd="0" presId="urn:microsoft.com/office/officeart/2018/5/layout/IconCircleLabelList"/>
    <dgm:cxn modelId="{A9D4C85D-074D-8E47-822F-ED978054DA4A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10800000">
          <a:off x="1033199" y="185488"/>
          <a:ext cx="1647000" cy="1647000"/>
        </a:xfrm>
        <a:prstGeom prst="flowChartAlternateProcess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1384199" y="477550"/>
          <a:ext cx="945000" cy="945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506699" y="2486900"/>
          <a:ext cx="2700000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육류</a:t>
          </a:r>
          <a:r>
            <a:rPr lang="en-US" altLang="ko-KR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채소</a:t>
          </a:r>
          <a:r>
            <a:rPr lang="en-US" altLang="ko-KR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kern="1200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과일등</a:t>
          </a: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식재료 판매 사이트</a:t>
          </a:r>
        </a:p>
      </dsp:txBody>
      <dsp:txXfrm>
        <a:off x="506699" y="2486900"/>
        <a:ext cx="2700000" cy="1237500"/>
      </dsp:txXfrm>
    </dsp:sp>
    <dsp:sp modelId="{F82A6E7C-4234-4816-9EB8-ED399009E25C}">
      <dsp:nvSpPr>
        <dsp:cNvPr id="0" name=""/>
        <dsp:cNvSpPr/>
      </dsp:nvSpPr>
      <dsp:spPr>
        <a:xfrm rot="10800000">
          <a:off x="4205699" y="0"/>
          <a:ext cx="1647000" cy="1647000"/>
        </a:xfrm>
        <a:prstGeom prst="flowChartAlternateProcess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4537705" y="270317"/>
          <a:ext cx="945000" cy="9450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679199" y="1532852"/>
          <a:ext cx="2700000" cy="2509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육류</a:t>
          </a:r>
          <a:r>
            <a:rPr lang="en-US" altLang="ko-KR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채소</a:t>
          </a:r>
          <a:r>
            <a:rPr lang="en-US" altLang="ko-KR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과일 등 다양한 카테고리의 상품페이지 구현</a:t>
          </a:r>
          <a:r>
            <a:rPr lang="en-US" altLang="ko-KR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포인트</a:t>
          </a:r>
          <a:r>
            <a:rPr lang="en-US" altLang="ko-KR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</a:t>
          </a:r>
          <a:r>
            <a:rPr lang="ko-KR" altLang="en-US" sz="1400" kern="1200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주문내역등도</a:t>
          </a: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확인 가능 하도록 구현</a:t>
          </a:r>
          <a:r>
            <a:rPr lang="en-US" altLang="ko-KR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endParaRPr lang="ko-KR" altLang="en-US" sz="14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679199" y="1532852"/>
        <a:ext cx="2700000" cy="2509563"/>
      </dsp:txXfrm>
    </dsp:sp>
    <dsp:sp modelId="{CA848760-99D5-488A-AFB3-9EA6BD946B87}">
      <dsp:nvSpPr>
        <dsp:cNvPr id="0" name=""/>
        <dsp:cNvSpPr/>
      </dsp:nvSpPr>
      <dsp:spPr>
        <a:xfrm rot="10800000">
          <a:off x="7378200" y="185488"/>
          <a:ext cx="1647000" cy="1647000"/>
        </a:xfrm>
        <a:prstGeom prst="flowChartAlternateProcess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709298" y="610530"/>
          <a:ext cx="945000" cy="94500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851700" y="2486900"/>
          <a:ext cx="2700000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불편사항 접수</a:t>
          </a:r>
          <a:r>
            <a:rPr lang="en-US" altLang="ko-KR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회원끼리 소통 가능한 게시판 구현</a:t>
          </a:r>
          <a:endParaRPr lang="en-US" altLang="ko-KR" sz="14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altLang="ko-KR" sz="14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851700" y="2486900"/>
        <a:ext cx="2700000" cy="123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4A16A-04EA-47DF-B073-90A05DE10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C45C35-5C77-4A26-A3EE-6B4FB7E972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32D8E-EDF4-41C7-B1F4-A9E10001506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2024-01-18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DF4D63-4E9E-4F18-B559-0E0C087DCA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4A273E-8A60-4250-BA3C-FB224D1232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D1E07-CCBC-40A7-888A-AA649B452B51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9090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D0B3FB8-9291-4415-B807-0FA68D674E8F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2D76E09-41B7-FE4E-B099-04DFD58B8CF1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64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20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그룹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타원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타원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051560" y="1432223"/>
            <a:ext cx="9966960" cy="3035808"/>
          </a:xfrm>
        </p:spPr>
        <p:txBody>
          <a:bodyPr rtlCol="0"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C07B9-766F-414D-9AF7-EB93983CA18C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1A8A4-3963-4A47-9198-384ED82EF33C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89E147-C6A0-48A6-809B-C72C774E07F7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AC4A2A-2AB7-445A-B723-C1FB7E769881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rtlCol="0" anchor="ctr">
            <a:normAutofit/>
          </a:bodyPr>
          <a:lstStyle>
            <a:lvl1pPr>
              <a:lnSpc>
                <a:spcPct val="80000"/>
              </a:lnSpc>
              <a:defRPr sz="8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 rtlCol="0"/>
          <a:lstStyle/>
          <a:p>
            <a:pPr rtl="0"/>
            <a:fld id="{E239E108-BDC6-4CCB-A624-A6B9248300C1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grpSp>
        <p:nvGrpSpPr>
          <p:cNvPr id="8" name="그룹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타원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타원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B6BFE9-A35B-469B-8393-F4D5DF9C8336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725F6A-6656-4025-9E21-FC62481E6D5F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F760BE-E268-4736-B456-04F27427483B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B2073F-8E22-4ECE-9EE7-CBF227CAF40A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2351CE-A56B-4C17-9CEA-51FC727E77B1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타원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타원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D0F30-2817-4C83-B89A-D3AA93968E8D}" type="datetime1">
              <a:rPr lang="ko-KR" altLang="en-US" noProof="0" smtClean="0"/>
              <a:t>2024-01-18</a:t>
            </a:fld>
            <a:endParaRPr lang="ko-KR" altLang="en-US" noProof="0"/>
          </a:p>
        </p:txBody>
      </p: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타원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타원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 dirty="0"/>
              <a:t>마스터 텍스트 스타일 편집</a:t>
            </a:r>
          </a:p>
          <a:p>
            <a:pPr lvl="1" rtl="0"/>
            <a:r>
              <a:rPr lang="ko" dirty="0"/>
              <a:t>둘째 수준</a:t>
            </a:r>
          </a:p>
          <a:p>
            <a:pPr lvl="2" rtl="0"/>
            <a:r>
              <a:rPr lang="ko" dirty="0"/>
              <a:t>셋째 수준</a:t>
            </a:r>
          </a:p>
          <a:p>
            <a:pPr lvl="3" rtl="0"/>
            <a:r>
              <a:rPr lang="ko" dirty="0"/>
              <a:t>넷째 수준</a:t>
            </a:r>
          </a:p>
          <a:p>
            <a:pPr lvl="4" rtl="0"/>
            <a:r>
              <a:rPr lang="ko" dirty="0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301C0EF-50AA-4C5C-847E-AC0683A58FFA}" type="datetime1">
              <a:rPr lang="ko-KR" altLang="en-US" smtClean="0"/>
              <a:t>2024-01-18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타원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타원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b="1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 descr="도마 위의 아보카도와 피망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04" y="-1"/>
            <a:ext cx="12191980" cy="68579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rtlCol="0" anchor="b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ko-KR" altLang="en-US" dirty="0">
                <a:solidFill>
                  <a:srgbClr val="FFFFFF"/>
                </a:solidFill>
              </a:rPr>
              <a:t>식재료 쇼핑몰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en-US" altLang="ko-KR" dirty="0">
                <a:solidFill>
                  <a:srgbClr val="FFFFFF"/>
                </a:solidFill>
              </a:rPr>
              <a:t>-</a:t>
            </a:r>
            <a:r>
              <a:rPr lang="en-US" altLang="ko-KR" dirty="0" err="1">
                <a:solidFill>
                  <a:srgbClr val="FFFFFF"/>
                </a:solidFill>
              </a:rPr>
              <a:t>jsp,mysql</a:t>
            </a:r>
            <a:br>
              <a:rPr lang="en-US" altLang="ko-KR" dirty="0">
                <a:solidFill>
                  <a:srgbClr val="FFFFFF"/>
                </a:solidFill>
              </a:rPr>
            </a:br>
            <a:endParaRPr lang="ko-KR" altLang="en-US" b="1" dirty="0">
              <a:solidFill>
                <a:srgbClr val="FFFFFF"/>
              </a:solidFill>
            </a:endParaRP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FFFFF"/>
                </a:solidFill>
              </a:rPr>
              <a:t>인하대학교 컴퓨터공학과 김지환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10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1459484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구매 성공 페이지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 베이스 수정기능 이용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1114" y="791852"/>
            <a:ext cx="10789771" cy="607557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EE60275-3D19-34A9-49E2-947893F79984}"/>
              </a:ext>
            </a:extLst>
          </p:cNvPr>
          <p:cNvCxnSpPr>
            <a:cxnSpLocks/>
          </p:cNvCxnSpPr>
          <p:nvPr/>
        </p:nvCxnSpPr>
        <p:spPr>
          <a:xfrm flipH="1">
            <a:off x="1882588" y="2401195"/>
            <a:ext cx="3117846" cy="1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47BB01E-FEA5-13DB-9ED7-90DA76A6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61" y="2033266"/>
            <a:ext cx="6576486" cy="756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7251A7-D08B-1A98-6F9C-2BA956E99CC7}"/>
              </a:ext>
            </a:extLst>
          </p:cNvPr>
          <p:cNvSpPr txBox="1"/>
          <p:nvPr/>
        </p:nvSpPr>
        <p:spPr>
          <a:xfrm>
            <a:off x="6508376" y="2931459"/>
            <a:ext cx="4482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포인트와 적립 포인트 모두 계산 해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membe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point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업데이트</a:t>
            </a:r>
          </a:p>
        </p:txBody>
      </p:sp>
    </p:spTree>
    <p:extLst>
      <p:ext uri="{BB962C8B-B14F-4D97-AF65-F5344CB8AC3E}">
        <p14:creationId xmlns:p14="http://schemas.microsoft.com/office/powerpoint/2010/main" val="372312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11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구매 실패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3927" y="791852"/>
            <a:ext cx="10784145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3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12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게시판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3927" y="791852"/>
            <a:ext cx="10784145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50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13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게시물 작성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E724117-79D2-A72B-B54E-7FF4AC57AFA0}"/>
              </a:ext>
            </a:extLst>
          </p:cNvPr>
          <p:cNvCxnSpPr>
            <a:cxnSpLocks/>
          </p:cNvCxnSpPr>
          <p:nvPr/>
        </p:nvCxnSpPr>
        <p:spPr>
          <a:xfrm flipH="1" flipV="1">
            <a:off x="2500435" y="1559859"/>
            <a:ext cx="2448083" cy="64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7893DB-F630-37C6-C732-ED9DBC16161E}"/>
              </a:ext>
            </a:extLst>
          </p:cNvPr>
          <p:cNvSpPr txBox="1"/>
          <p:nvPr/>
        </p:nvSpPr>
        <p:spPr>
          <a:xfrm>
            <a:off x="5054926" y="2017094"/>
            <a:ext cx="448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유저는 자유게시판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,Q&amp;A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게시판만 작성 가능</a:t>
            </a:r>
          </a:p>
        </p:txBody>
      </p:sp>
    </p:spTree>
    <p:extLst>
      <p:ext uri="{BB962C8B-B14F-4D97-AF65-F5344CB8AC3E}">
        <p14:creationId xmlns:p14="http://schemas.microsoft.com/office/powerpoint/2010/main" val="817326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14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게시물 작성 완료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5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15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게시물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6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16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내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17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 페이지</a:t>
            </a:r>
            <a:r>
              <a:rPr lang="en-US" altLang="ko-KR" sz="4000" dirty="0"/>
              <a:t>-</a:t>
            </a:r>
            <a:r>
              <a:rPr lang="ko-KR" altLang="en-US" sz="4000" dirty="0"/>
              <a:t>내 주문 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754B3-144D-8718-2C03-214F397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868792"/>
            <a:ext cx="10647481" cy="598920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742F545-13EB-20FB-A81E-3700F3243B69}"/>
              </a:ext>
            </a:extLst>
          </p:cNvPr>
          <p:cNvCxnSpPr>
            <a:cxnSpLocks/>
          </p:cNvCxnSpPr>
          <p:nvPr/>
        </p:nvCxnSpPr>
        <p:spPr>
          <a:xfrm flipH="1" flipV="1">
            <a:off x="4772025" y="3577646"/>
            <a:ext cx="489698" cy="1656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5AD43F-F222-B9CC-D555-2E7D15C8EB99}"/>
              </a:ext>
            </a:extLst>
          </p:cNvPr>
          <p:cNvSpPr txBox="1"/>
          <p:nvPr/>
        </p:nvSpPr>
        <p:spPr>
          <a:xfrm>
            <a:off x="5261723" y="3660543"/>
            <a:ext cx="6206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natural join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orders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테이블에는 상품명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개당 가격은 존재하지 않는데 상품번호를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foreign key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 이용해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natural join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 항목들 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(orders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테이블의 중복성을 줄여서 용량 절약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478DE8-4F06-467F-E0B9-6951EFB5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01" y="5220768"/>
            <a:ext cx="9440371" cy="76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34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18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 페이지</a:t>
            </a:r>
            <a:r>
              <a:rPr lang="en-US" altLang="ko-KR" sz="4000" dirty="0"/>
              <a:t>-</a:t>
            </a:r>
            <a:r>
              <a:rPr lang="ko-KR" altLang="en-US" sz="4000" dirty="0"/>
              <a:t>내 게시물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19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 페이지</a:t>
            </a:r>
            <a:r>
              <a:rPr lang="en-US" altLang="ko-KR" sz="4000" dirty="0"/>
              <a:t>-</a:t>
            </a:r>
            <a:r>
              <a:rPr lang="ko-KR" altLang="en-US" sz="4000" dirty="0"/>
              <a:t>회원 탈퇴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8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13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상추">
            <a:extLst>
              <a:ext uri="{FF2B5EF4-FFF2-40B4-BE49-F238E27FC236}">
                <a16:creationId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908" y="1"/>
            <a:ext cx="12192000" cy="6857999"/>
          </a:xfrm>
          <a:prstGeom prst="rect">
            <a:avLst/>
          </a:prstGeom>
        </p:spPr>
      </p:pic>
      <p:sp>
        <p:nvSpPr>
          <p:cNvPr id="23" name="직사각형 15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4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3" y="-295301"/>
            <a:ext cx="10058400" cy="160934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b="1" dirty="0"/>
              <a:t>프로젝트에 대한 설명</a:t>
            </a:r>
          </a:p>
        </p:txBody>
      </p:sp>
      <p:grpSp>
        <p:nvGrpSpPr>
          <p:cNvPr id="24" name="그룹 17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4FAB73BC-B049-4115-A692-8D63A059BFB8}" type="slidenum">
              <a:rPr lang="en-US" altLang="ko-KR" smtClean="0"/>
              <a:pPr>
                <a:spcAft>
                  <a:spcPts val="600"/>
                </a:spcAft>
              </a:pPr>
              <a:t>2</a:t>
            </a:fld>
            <a:endParaRPr lang="ko-KR" altLang="en-US" dirty="0"/>
          </a:p>
        </p:txBody>
      </p:sp>
      <p:graphicFrame>
        <p:nvGraphicFramePr>
          <p:cNvPr id="21" name="내용 개체 틀 2" descr="아이콘 SmartArt 그래픽">
            <a:extLst>
              <a:ext uri="{FF2B5EF4-FFF2-40B4-BE49-F238E27FC236}">
                <a16:creationId xmlns:a16="http://schemas.microsoft.com/office/drawing/2014/main" id="{A3D1C6A2-434F-413C-ACCC-99B0DBD24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8883491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15813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20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회원 탈퇴 성공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21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접속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1049C-6142-125C-3312-E680CAAFB38D}"/>
              </a:ext>
            </a:extLst>
          </p:cNvPr>
          <p:cNvSpPr txBox="1"/>
          <p:nvPr/>
        </p:nvSpPr>
        <p:spPr>
          <a:xfrm>
            <a:off x="1135928" y="1621810"/>
            <a:ext cx="8761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: manager</a:t>
            </a:r>
          </a:p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9999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92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22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로그인 성공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3E1E5B5-0ABC-1089-EAB4-7A3D87AA7D74}"/>
              </a:ext>
            </a:extLst>
          </p:cNvPr>
          <p:cNvCxnSpPr>
            <a:cxnSpLocks/>
          </p:cNvCxnSpPr>
          <p:nvPr/>
        </p:nvCxnSpPr>
        <p:spPr>
          <a:xfrm flipH="1" flipV="1">
            <a:off x="3325905" y="1577788"/>
            <a:ext cx="900000" cy="8234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E50E84-2DA8-8242-66EB-BC81A8352EEF}"/>
              </a:ext>
            </a:extLst>
          </p:cNvPr>
          <p:cNvSpPr txBox="1"/>
          <p:nvPr/>
        </p:nvSpPr>
        <p:spPr>
          <a:xfrm>
            <a:off x="4225905" y="2259141"/>
            <a:ext cx="448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계정으로 로그인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해야지만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해당 링크 생성</a:t>
            </a:r>
          </a:p>
        </p:txBody>
      </p:sp>
    </p:spTree>
    <p:extLst>
      <p:ext uri="{BB962C8B-B14F-4D97-AF65-F5344CB8AC3E}">
        <p14:creationId xmlns:p14="http://schemas.microsoft.com/office/powerpoint/2010/main" val="168226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23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</a:t>
            </a:r>
            <a:r>
              <a:rPr lang="en-US" altLang="ko-KR" sz="4000" dirty="0"/>
              <a:t>-</a:t>
            </a:r>
            <a:r>
              <a:rPr lang="ko-KR" altLang="en-US" sz="4000" dirty="0"/>
              <a:t>회원관리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0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24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</a:t>
            </a:r>
            <a:r>
              <a:rPr lang="en-US" altLang="ko-KR" sz="4000" dirty="0"/>
              <a:t>-</a:t>
            </a:r>
            <a:r>
              <a:rPr lang="ko-KR" altLang="en-US" sz="4000" dirty="0"/>
              <a:t>강제 탈퇴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2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25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강제 탈퇴 성공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26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 b="1" i="0" dirty="0">
                <a:solidFill>
                  <a:srgbClr val="000000"/>
                </a:solidFill>
                <a:effectLst/>
                <a:latin typeface="AppleSDGothicNeo"/>
              </a:rPr>
              <a:t>※</a:t>
            </a:r>
            <a:r>
              <a:rPr lang="ko-KR" altLang="en-US" sz="4000" b="1" i="0" dirty="0">
                <a:solidFill>
                  <a:srgbClr val="000000"/>
                </a:solidFill>
                <a:effectLst/>
                <a:latin typeface="AppleSDGothicNeo"/>
              </a:rPr>
              <a:t>주의 </a:t>
            </a:r>
            <a:r>
              <a:rPr lang="en-US" altLang="ko-KR" sz="4000" b="1" i="0" dirty="0">
                <a:solidFill>
                  <a:srgbClr val="000000"/>
                </a:solidFill>
                <a:effectLst/>
                <a:latin typeface="AppleSDGothicNeo"/>
              </a:rPr>
              <a:t>: </a:t>
            </a:r>
            <a:r>
              <a:rPr lang="ko-KR" altLang="en-US" sz="4000" b="1" i="0" dirty="0">
                <a:solidFill>
                  <a:srgbClr val="000000"/>
                </a:solidFill>
                <a:effectLst/>
                <a:latin typeface="AppleSDGothicNeo"/>
              </a:rPr>
              <a:t>관리자 계정은 삭제 할 수 없음</a:t>
            </a:r>
            <a:endParaRPr lang="ko-KR" altLang="en-US" sz="6600" b="0" i="0" dirty="0">
              <a:solidFill>
                <a:srgbClr val="000000"/>
              </a:solidFill>
              <a:effectLst/>
              <a:latin typeface="AppleSDGothicNe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F8FB97-2804-E2CA-4CB4-F7A0F6A94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379" y="2279264"/>
            <a:ext cx="5744872" cy="118577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57E586F-A638-56B2-82FA-91464D9A1B6C}"/>
              </a:ext>
            </a:extLst>
          </p:cNvPr>
          <p:cNvCxnSpPr>
            <a:cxnSpLocks/>
          </p:cNvCxnSpPr>
          <p:nvPr/>
        </p:nvCxnSpPr>
        <p:spPr>
          <a:xfrm flipH="1" flipV="1">
            <a:off x="2752165" y="1721224"/>
            <a:ext cx="1280214" cy="9950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49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27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</a:t>
            </a:r>
            <a:r>
              <a:rPr lang="en-US" altLang="ko-KR" sz="4000" dirty="0"/>
              <a:t>- </a:t>
            </a:r>
            <a:r>
              <a:rPr lang="ko-KR" altLang="en-US" sz="4000" dirty="0"/>
              <a:t>게시물 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53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28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게시물 작성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486" y="791851"/>
            <a:ext cx="10878627" cy="6119228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37C6C5-BC0F-A574-2CB9-1BD046D2FEDE}"/>
              </a:ext>
            </a:extLst>
          </p:cNvPr>
          <p:cNvCxnSpPr>
            <a:cxnSpLocks/>
          </p:cNvCxnSpPr>
          <p:nvPr/>
        </p:nvCxnSpPr>
        <p:spPr>
          <a:xfrm flipH="1" flipV="1">
            <a:off x="2653552" y="1989491"/>
            <a:ext cx="1766048" cy="8234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3EB3EC-35F3-1D16-6BC6-CA19888F98C5}"/>
              </a:ext>
            </a:extLst>
          </p:cNvPr>
          <p:cNvSpPr txBox="1"/>
          <p:nvPr/>
        </p:nvSpPr>
        <p:spPr>
          <a:xfrm>
            <a:off x="4419600" y="2582306"/>
            <a:ext cx="448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사용자와 다르게 공지사항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게시판에도 작성 가능</a:t>
            </a:r>
          </a:p>
        </p:txBody>
      </p:sp>
    </p:spTree>
    <p:extLst>
      <p:ext uri="{BB962C8B-B14F-4D97-AF65-F5344CB8AC3E}">
        <p14:creationId xmlns:p14="http://schemas.microsoft.com/office/powerpoint/2010/main" val="2436555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29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게시물 삭제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로그인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2510" y="782425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68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30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게시물 삭제 성공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4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31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</a:t>
            </a:r>
            <a:r>
              <a:rPr lang="en-US" altLang="ko-KR" sz="4000" dirty="0"/>
              <a:t>-</a:t>
            </a:r>
            <a:r>
              <a:rPr lang="ko-KR" altLang="en-US" sz="4000" dirty="0"/>
              <a:t>상품 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38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32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상품 등록 방법</a:t>
            </a:r>
            <a:r>
              <a:rPr lang="en-US" altLang="ko-KR" sz="4000" dirty="0"/>
              <a:t>-images </a:t>
            </a:r>
            <a:r>
              <a:rPr lang="ko-KR" altLang="en-US" sz="4000" dirty="0"/>
              <a:t>폴더에 사진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1231883"/>
            <a:ext cx="10801022" cy="5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6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33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126226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상품 등록 페이지</a:t>
            </a:r>
            <a:r>
              <a:rPr lang="en-US" altLang="ko-KR" sz="4000" dirty="0"/>
              <a:t>-</a:t>
            </a:r>
            <a:r>
              <a:rPr lang="ko-KR" altLang="en-US" sz="4000" dirty="0"/>
              <a:t>항목들과 이미지 경로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66" y="1231883"/>
            <a:ext cx="9236467" cy="5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5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34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상품 등록 성공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66" y="1231883"/>
            <a:ext cx="9236467" cy="5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45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35</a:t>
            </a:fld>
            <a:endParaRPr lang="ko-KR" altLang="en-US" noProof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66" y="1231883"/>
            <a:ext cx="9236467" cy="519551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E443E9-B43F-05D5-1398-1A56E4E842CD}"/>
              </a:ext>
            </a:extLst>
          </p:cNvPr>
          <p:cNvCxnSpPr>
            <a:cxnSpLocks/>
          </p:cNvCxnSpPr>
          <p:nvPr/>
        </p:nvCxnSpPr>
        <p:spPr>
          <a:xfrm flipH="1" flipV="1">
            <a:off x="4007224" y="4778659"/>
            <a:ext cx="2178424" cy="2305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A971273-856B-9AA4-E570-D23B5A01DB7C}"/>
              </a:ext>
            </a:extLst>
          </p:cNvPr>
          <p:cNvSpPr txBox="1"/>
          <p:nvPr/>
        </p:nvSpPr>
        <p:spPr>
          <a:xfrm>
            <a:off x="6185648" y="4778659"/>
            <a:ext cx="448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 생성 된 상품</a:t>
            </a:r>
          </a:p>
        </p:txBody>
      </p:sp>
    </p:spTree>
    <p:extLst>
      <p:ext uri="{BB962C8B-B14F-4D97-AF65-F5344CB8AC3E}">
        <p14:creationId xmlns:p14="http://schemas.microsoft.com/office/powerpoint/2010/main" val="1699102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36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상품 삭제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7766" y="1231883"/>
            <a:ext cx="9236467" cy="5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0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37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상품 삭제 성공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1316" y="1231883"/>
            <a:ext cx="9249367" cy="5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72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38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로그인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7388" y="1231883"/>
            <a:ext cx="9217224" cy="5195513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4CFA1EA-4966-4AA2-306A-10DE507BA672}"/>
              </a:ext>
            </a:extLst>
          </p:cNvPr>
          <p:cNvCxnSpPr>
            <a:cxnSpLocks/>
          </p:cNvCxnSpPr>
          <p:nvPr/>
        </p:nvCxnSpPr>
        <p:spPr>
          <a:xfrm>
            <a:off x="1156447" y="5199529"/>
            <a:ext cx="851647" cy="9412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BD1F8D-6959-5D99-7D8C-F3A183C1CEC7}"/>
              </a:ext>
            </a:extLst>
          </p:cNvPr>
          <p:cNvSpPr txBox="1"/>
          <p:nvPr/>
        </p:nvSpPr>
        <p:spPr>
          <a:xfrm>
            <a:off x="589081" y="4648767"/>
            <a:ext cx="448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삭제됨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455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39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</a:t>
            </a:r>
            <a:r>
              <a:rPr lang="en-US" altLang="ko-KR" sz="4000" dirty="0"/>
              <a:t>-</a:t>
            </a:r>
            <a:r>
              <a:rPr lang="ko-KR" altLang="en-US" sz="4000" dirty="0"/>
              <a:t>상품 주문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9A6A62-1852-35E8-E937-B21FDE78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59" y="735442"/>
            <a:ext cx="10647481" cy="598920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8CDA5E-A6BB-62C3-2D5F-DFE807E49BEA}"/>
              </a:ext>
            </a:extLst>
          </p:cNvPr>
          <p:cNvCxnSpPr>
            <a:cxnSpLocks/>
          </p:cNvCxnSpPr>
          <p:nvPr/>
        </p:nvCxnSpPr>
        <p:spPr>
          <a:xfrm flipV="1">
            <a:off x="1447800" y="4449263"/>
            <a:ext cx="1314450" cy="9514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A02A73-3598-B472-B3B4-BB5B5728257A}"/>
              </a:ext>
            </a:extLst>
          </p:cNvPr>
          <p:cNvSpPr txBox="1"/>
          <p:nvPr/>
        </p:nvSpPr>
        <p:spPr>
          <a:xfrm>
            <a:off x="589081" y="5468092"/>
            <a:ext cx="448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natural join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5901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4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회원가입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87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1">
            <a:extLst>
              <a:ext uri="{FF2B5EF4-FFF2-40B4-BE49-F238E27FC236}">
                <a16:creationId xmlns:a16="http://schemas.microsoft.com/office/drawing/2014/main" id="{CC8C35CF-A99E-8DB0-4AB2-31E65C6DB1DB}"/>
              </a:ext>
            </a:extLst>
          </p:cNvPr>
          <p:cNvSpPr txBox="1">
            <a:spLocks/>
          </p:cNvSpPr>
          <p:nvPr/>
        </p:nvSpPr>
        <p:spPr>
          <a:xfrm>
            <a:off x="589081" y="-36092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dirty="0"/>
              <a:t>코드 </a:t>
            </a:r>
            <a:r>
              <a:rPr lang="ko-KR" altLang="en-US" sz="4000" dirty="0" err="1"/>
              <a:t>네비게이터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40</a:t>
            </a:fld>
            <a:endParaRPr lang="ko-KR" altLang="en-US" noProof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BE734D-7847-51F1-2E9A-44BE9873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58" y="937102"/>
            <a:ext cx="3660540" cy="55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75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F7225-59B7-F58A-A4E7-CCFABE19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98611"/>
            <a:ext cx="12039600" cy="946494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데이터 베이스 삽입</a:t>
            </a:r>
            <a:r>
              <a:rPr lang="en-US" altLang="ko-KR" sz="4000" dirty="0"/>
              <a:t>,</a:t>
            </a:r>
            <a:r>
              <a:rPr lang="ko-KR" altLang="en-US" sz="4000" dirty="0"/>
              <a:t>삭제</a:t>
            </a:r>
            <a:r>
              <a:rPr lang="en-US" altLang="ko-KR" sz="4000" dirty="0"/>
              <a:t>,</a:t>
            </a:r>
            <a:r>
              <a:rPr lang="ko-KR" altLang="en-US" sz="4000" dirty="0"/>
              <a:t>조회</a:t>
            </a:r>
            <a:r>
              <a:rPr lang="en-US" altLang="ko-KR" sz="4000" dirty="0"/>
              <a:t> </a:t>
            </a:r>
            <a:r>
              <a:rPr lang="ko-KR" altLang="en-US" sz="4000" dirty="0"/>
              <a:t>이용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6ED33-BC5B-7A36-E68C-7FA0D3FF3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19173"/>
            <a:ext cx="10058400" cy="4050792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ko-KR" altLang="en-US" sz="1800" dirty="0"/>
              <a:t>삽입</a:t>
            </a:r>
            <a:r>
              <a:rPr lang="en-US" altLang="ko-KR" sz="1800" dirty="0"/>
              <a:t>-</a:t>
            </a:r>
            <a:r>
              <a:rPr lang="ko-KR" altLang="en-US" sz="1800" dirty="0"/>
              <a:t>회원가입</a:t>
            </a:r>
            <a:r>
              <a:rPr lang="en-US" altLang="ko-KR" sz="1800" dirty="0"/>
              <a:t>,</a:t>
            </a:r>
            <a:r>
              <a:rPr lang="ko-KR" altLang="en-US" sz="1800" dirty="0"/>
              <a:t>상품등록</a:t>
            </a:r>
            <a:r>
              <a:rPr lang="en-US" altLang="ko-KR" sz="1800" dirty="0"/>
              <a:t>,</a:t>
            </a:r>
            <a:r>
              <a:rPr lang="ko-KR" altLang="en-US" sz="1800" dirty="0"/>
              <a:t>게시물 등록</a:t>
            </a:r>
            <a:r>
              <a:rPr lang="en-US" altLang="ko-KR" sz="1800" dirty="0"/>
              <a:t>,</a:t>
            </a:r>
            <a:r>
              <a:rPr lang="ko-KR" altLang="en-US" sz="1800" dirty="0"/>
              <a:t>유저 상품구매시 주문기록 삽입</a:t>
            </a:r>
            <a:r>
              <a:rPr lang="en-US" altLang="ko-KR" sz="1800" dirty="0"/>
              <a:t> </a:t>
            </a:r>
            <a:r>
              <a:rPr lang="ko-KR" altLang="en-US" sz="1800" dirty="0"/>
              <a:t>등등</a:t>
            </a:r>
            <a:endParaRPr lang="en-US" altLang="ko-KR" sz="1800" dirty="0"/>
          </a:p>
          <a:p>
            <a:pPr>
              <a:lnSpc>
                <a:spcPct val="160000"/>
              </a:lnSpc>
            </a:pPr>
            <a:endParaRPr lang="en-US" altLang="ko-KR" sz="1800" dirty="0"/>
          </a:p>
          <a:p>
            <a:pPr>
              <a:lnSpc>
                <a:spcPct val="160000"/>
              </a:lnSpc>
            </a:pPr>
            <a:r>
              <a:rPr lang="ko-KR" altLang="en-US" sz="1800" dirty="0"/>
              <a:t>삭제</a:t>
            </a:r>
            <a:r>
              <a:rPr lang="en-US" altLang="ko-KR" sz="1800" dirty="0"/>
              <a:t>-</a:t>
            </a:r>
            <a:r>
              <a:rPr lang="ko-KR" altLang="en-US" sz="1800" dirty="0"/>
              <a:t>관리자의 상품</a:t>
            </a:r>
            <a:r>
              <a:rPr lang="en-US" altLang="ko-KR" sz="1800" dirty="0"/>
              <a:t>,</a:t>
            </a:r>
            <a:r>
              <a:rPr lang="ko-KR" altLang="en-US" sz="1800" dirty="0"/>
              <a:t>게시물</a:t>
            </a:r>
            <a:r>
              <a:rPr lang="en-US" altLang="ko-KR" sz="1800" dirty="0"/>
              <a:t>,</a:t>
            </a:r>
            <a:r>
              <a:rPr lang="ko-KR" altLang="en-US" sz="1800" dirty="0"/>
              <a:t>회원삭제 기능</a:t>
            </a:r>
            <a:r>
              <a:rPr lang="en-US" altLang="ko-KR" sz="1800" dirty="0"/>
              <a:t>, </a:t>
            </a:r>
            <a:r>
              <a:rPr lang="ko-KR" altLang="en-US" sz="1800" dirty="0"/>
              <a:t>유저의 탈퇴 </a:t>
            </a:r>
            <a:r>
              <a:rPr lang="ko-KR" altLang="en-US" sz="1800" dirty="0" err="1"/>
              <a:t>기능등등</a:t>
            </a:r>
            <a:endParaRPr lang="en-US" altLang="ko-KR" sz="1800" dirty="0"/>
          </a:p>
          <a:p>
            <a:pPr>
              <a:lnSpc>
                <a:spcPct val="160000"/>
              </a:lnSpc>
            </a:pPr>
            <a:endParaRPr lang="en-US" altLang="ko-KR" sz="1800" dirty="0"/>
          </a:p>
          <a:p>
            <a:pPr>
              <a:lnSpc>
                <a:spcPct val="160000"/>
              </a:lnSpc>
            </a:pPr>
            <a:r>
              <a:rPr lang="ko-KR" altLang="en-US" sz="1800" dirty="0"/>
              <a:t>조회</a:t>
            </a:r>
            <a:r>
              <a:rPr lang="en-US" altLang="ko-KR" sz="1800" dirty="0"/>
              <a:t>-</a:t>
            </a:r>
            <a:r>
              <a:rPr lang="ko-KR" altLang="en-US" sz="1800" dirty="0"/>
              <a:t>상품 리스트에서 카테고리 </a:t>
            </a:r>
            <a:r>
              <a:rPr lang="ko-KR" altLang="en-US" sz="1800" dirty="0" err="1"/>
              <a:t>선택시</a:t>
            </a:r>
            <a:r>
              <a:rPr lang="ko-KR" altLang="en-US" sz="1800" dirty="0"/>
              <a:t> 상품들 출력</a:t>
            </a:r>
            <a:r>
              <a:rPr lang="en-US" altLang="ko-KR" sz="1800" dirty="0"/>
              <a:t>, </a:t>
            </a:r>
            <a:r>
              <a:rPr lang="ko-KR" altLang="en-US" sz="1800" dirty="0"/>
              <a:t>게시물 출력 등등</a:t>
            </a:r>
            <a:endParaRPr lang="en-US" altLang="ko-KR" sz="1800" dirty="0"/>
          </a:p>
          <a:p>
            <a:pPr>
              <a:lnSpc>
                <a:spcPct val="160000"/>
              </a:lnSpc>
            </a:pPr>
            <a:endParaRPr lang="en-US" altLang="ko-KR" sz="1800" dirty="0"/>
          </a:p>
          <a:p>
            <a:pPr>
              <a:lnSpc>
                <a:spcPct val="160000"/>
              </a:lnSpc>
            </a:pPr>
            <a:r>
              <a:rPr lang="ko-KR" altLang="en-US" sz="1800" dirty="0"/>
              <a:t>수정</a:t>
            </a:r>
            <a:r>
              <a:rPr lang="en-US" altLang="ko-KR" sz="1800" dirty="0"/>
              <a:t>-</a:t>
            </a:r>
            <a:r>
              <a:rPr lang="ko-KR" altLang="en-US" sz="1800" dirty="0"/>
              <a:t>상품 </a:t>
            </a:r>
            <a:r>
              <a:rPr lang="ko-KR" altLang="en-US" sz="1800" dirty="0" err="1"/>
              <a:t>구매시</a:t>
            </a:r>
            <a:r>
              <a:rPr lang="ko-KR" altLang="en-US" sz="1800" dirty="0"/>
              <a:t> 유저의 총 포인트</a:t>
            </a:r>
            <a:r>
              <a:rPr lang="en-US" altLang="ko-KR" sz="1800" dirty="0"/>
              <a:t>(</a:t>
            </a:r>
            <a:r>
              <a:rPr lang="ko-KR" altLang="en-US" sz="1800" dirty="0"/>
              <a:t>보유포인트</a:t>
            </a:r>
            <a:r>
              <a:rPr lang="en-US" altLang="ko-KR" sz="1800" dirty="0"/>
              <a:t>-</a:t>
            </a:r>
            <a:r>
              <a:rPr lang="ko-KR" altLang="en-US" sz="1800" dirty="0"/>
              <a:t>사용포인트</a:t>
            </a:r>
            <a:r>
              <a:rPr lang="en-US" altLang="ko-KR" sz="1800" dirty="0"/>
              <a:t>+</a:t>
            </a:r>
            <a:r>
              <a:rPr lang="ko-KR" altLang="en-US" sz="1800" dirty="0"/>
              <a:t>적립포인트</a:t>
            </a:r>
            <a:r>
              <a:rPr lang="en-US" altLang="ko-KR" sz="1800" dirty="0"/>
              <a:t>) </a:t>
            </a:r>
            <a:r>
              <a:rPr lang="ko-KR" altLang="en-US" sz="1800" dirty="0"/>
              <a:t>멤버테이블에서 유저 </a:t>
            </a:r>
            <a:r>
              <a:rPr lang="en-US" altLang="ko-KR" sz="1800" dirty="0"/>
              <a:t>id</a:t>
            </a:r>
            <a:r>
              <a:rPr lang="ko-KR" altLang="en-US" sz="1800" dirty="0"/>
              <a:t>로 조회 해 수정 </a:t>
            </a:r>
            <a:endParaRPr lang="en-US" altLang="ko-KR" sz="1800" dirty="0"/>
          </a:p>
          <a:p>
            <a:pPr>
              <a:lnSpc>
                <a:spcPct val="160000"/>
              </a:lnSpc>
            </a:pPr>
            <a:endParaRPr lang="en-US" altLang="ko-KR" sz="1800" dirty="0"/>
          </a:p>
          <a:p>
            <a:pPr>
              <a:lnSpc>
                <a:spcPct val="160000"/>
              </a:lnSpc>
            </a:pPr>
            <a:r>
              <a:rPr lang="en-US" altLang="ko-KR" sz="1800" dirty="0"/>
              <a:t>Natural join </a:t>
            </a:r>
            <a:r>
              <a:rPr lang="ko-KR" altLang="en-US" sz="1800" dirty="0"/>
              <a:t>이용해 유저의 주문목록 조회 시 이용</a:t>
            </a:r>
            <a:r>
              <a:rPr lang="en-US" altLang="ko-KR" sz="1800" dirty="0"/>
              <a:t>(</a:t>
            </a:r>
            <a:r>
              <a:rPr lang="ko-KR" altLang="en-US" sz="1800" dirty="0"/>
              <a:t>제품명</a:t>
            </a:r>
            <a:r>
              <a:rPr lang="en-US" altLang="ko-KR" sz="1800" dirty="0"/>
              <a:t>,</a:t>
            </a:r>
            <a:r>
              <a:rPr lang="ko-KR" altLang="en-US" sz="1800" dirty="0"/>
              <a:t>판매자</a:t>
            </a:r>
            <a:r>
              <a:rPr lang="en-US" altLang="ko-KR" sz="1800" dirty="0"/>
              <a:t>,</a:t>
            </a:r>
            <a:r>
              <a:rPr lang="ko-KR" altLang="en-US" sz="1800" dirty="0"/>
              <a:t>개당가격도 같이 뜨도록 구현</a:t>
            </a:r>
            <a:r>
              <a:rPr lang="en-US" altLang="ko-KR" sz="1800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F7597-326E-B4EC-6FF3-3ADD715E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41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78128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1">
            <a:extLst>
              <a:ext uri="{FF2B5EF4-FFF2-40B4-BE49-F238E27FC236}">
                <a16:creationId xmlns:a16="http://schemas.microsoft.com/office/drawing/2014/main" id="{CC8C35CF-A99E-8DB0-4AB2-31E65C6DB1DB}"/>
              </a:ext>
            </a:extLst>
          </p:cNvPr>
          <p:cNvSpPr txBox="1">
            <a:spLocks/>
          </p:cNvSpPr>
          <p:nvPr/>
        </p:nvSpPr>
        <p:spPr>
          <a:xfrm>
            <a:off x="589081" y="-36092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dirty="0"/>
              <a:t>테이블</a:t>
            </a:r>
            <a:r>
              <a:rPr lang="en-US" altLang="ko-KR" sz="4000" dirty="0"/>
              <a:t>-members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42</a:t>
            </a:fld>
            <a:endParaRPr lang="ko-KR" altLang="en-US" noProof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86649-5B42-6ACD-1E78-A3A4B9CA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1" y="2396267"/>
            <a:ext cx="4944165" cy="1581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62A51-755F-B5B6-3CE1-2576DE0D5E58}"/>
              </a:ext>
            </a:extLst>
          </p:cNvPr>
          <p:cNvSpPr txBox="1"/>
          <p:nvPr/>
        </p:nvSpPr>
        <p:spPr>
          <a:xfrm>
            <a:off x="819986" y="1637679"/>
            <a:ext cx="448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스키마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E60F4-1BDD-9D1B-52D9-38EAA2E3BF00}"/>
              </a:ext>
            </a:extLst>
          </p:cNvPr>
          <p:cNvSpPr txBox="1"/>
          <p:nvPr/>
        </p:nvSpPr>
        <p:spPr>
          <a:xfrm>
            <a:off x="6597868" y="1637679"/>
            <a:ext cx="448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Select * from members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347837-EA24-F67C-9716-394CF660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325" y="2396267"/>
            <a:ext cx="609388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62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1">
            <a:extLst>
              <a:ext uri="{FF2B5EF4-FFF2-40B4-BE49-F238E27FC236}">
                <a16:creationId xmlns:a16="http://schemas.microsoft.com/office/drawing/2014/main" id="{CC8C35CF-A99E-8DB0-4AB2-31E65C6DB1DB}"/>
              </a:ext>
            </a:extLst>
          </p:cNvPr>
          <p:cNvSpPr txBox="1">
            <a:spLocks/>
          </p:cNvSpPr>
          <p:nvPr/>
        </p:nvSpPr>
        <p:spPr>
          <a:xfrm>
            <a:off x="589081" y="-36092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dirty="0"/>
              <a:t>테이블</a:t>
            </a:r>
            <a:r>
              <a:rPr lang="en-US" altLang="ko-KR" sz="4000" dirty="0"/>
              <a:t>-products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43</a:t>
            </a:fld>
            <a:endParaRPr lang="ko-KR" alt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62A51-755F-B5B6-3CE1-2576DE0D5E58}"/>
              </a:ext>
            </a:extLst>
          </p:cNvPr>
          <p:cNvSpPr txBox="1"/>
          <p:nvPr/>
        </p:nvSpPr>
        <p:spPr>
          <a:xfrm>
            <a:off x="819986" y="1637679"/>
            <a:ext cx="448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스키마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E60F4-1BDD-9D1B-52D9-38EAA2E3BF00}"/>
              </a:ext>
            </a:extLst>
          </p:cNvPr>
          <p:cNvSpPr txBox="1"/>
          <p:nvPr/>
        </p:nvSpPr>
        <p:spPr>
          <a:xfrm>
            <a:off x="6597868" y="1637679"/>
            <a:ext cx="448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Select * from products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7995B-0250-5174-E593-85A4E60A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868" y="2274850"/>
            <a:ext cx="4896533" cy="43630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25F9E-8A32-FAB8-6A6E-C4ABFEB5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70" y="2550155"/>
            <a:ext cx="4258269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1">
            <a:extLst>
              <a:ext uri="{FF2B5EF4-FFF2-40B4-BE49-F238E27FC236}">
                <a16:creationId xmlns:a16="http://schemas.microsoft.com/office/drawing/2014/main" id="{CC8C35CF-A99E-8DB0-4AB2-31E65C6DB1DB}"/>
              </a:ext>
            </a:extLst>
          </p:cNvPr>
          <p:cNvSpPr txBox="1">
            <a:spLocks/>
          </p:cNvSpPr>
          <p:nvPr/>
        </p:nvSpPr>
        <p:spPr>
          <a:xfrm>
            <a:off x="589081" y="-36092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dirty="0"/>
              <a:t>테이블</a:t>
            </a:r>
            <a:r>
              <a:rPr lang="en-US" altLang="ko-KR" sz="4000" dirty="0"/>
              <a:t>-orders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44</a:t>
            </a:fld>
            <a:endParaRPr lang="ko-KR" alt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62A51-755F-B5B6-3CE1-2576DE0D5E58}"/>
              </a:ext>
            </a:extLst>
          </p:cNvPr>
          <p:cNvSpPr txBox="1"/>
          <p:nvPr/>
        </p:nvSpPr>
        <p:spPr>
          <a:xfrm>
            <a:off x="819986" y="1637679"/>
            <a:ext cx="448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스키마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E60F4-1BDD-9D1B-52D9-38EAA2E3BF00}"/>
              </a:ext>
            </a:extLst>
          </p:cNvPr>
          <p:cNvSpPr txBox="1"/>
          <p:nvPr/>
        </p:nvSpPr>
        <p:spPr>
          <a:xfrm>
            <a:off x="6597868" y="1637679"/>
            <a:ext cx="448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Select * from orders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0BA1B3-0390-AD37-2F5E-6053C6D1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32" y="2550155"/>
            <a:ext cx="5087060" cy="1524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CBFE7-2A97-4315-8CFD-E23CC17B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908" y="2527545"/>
            <a:ext cx="570627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9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1">
            <a:extLst>
              <a:ext uri="{FF2B5EF4-FFF2-40B4-BE49-F238E27FC236}">
                <a16:creationId xmlns:a16="http://schemas.microsoft.com/office/drawing/2014/main" id="{CC8C35CF-A99E-8DB0-4AB2-31E65C6DB1DB}"/>
              </a:ext>
            </a:extLst>
          </p:cNvPr>
          <p:cNvSpPr txBox="1">
            <a:spLocks/>
          </p:cNvSpPr>
          <p:nvPr/>
        </p:nvSpPr>
        <p:spPr>
          <a:xfrm>
            <a:off x="589081" y="-360921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dirty="0"/>
              <a:t>테이블</a:t>
            </a:r>
            <a:r>
              <a:rPr lang="en-US" altLang="ko-KR" sz="4000" dirty="0"/>
              <a:t>-</a:t>
            </a:r>
            <a:r>
              <a:rPr lang="en-US" altLang="ko-KR" sz="4000" dirty="0" err="1"/>
              <a:t>forum_post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45</a:t>
            </a:fld>
            <a:endParaRPr lang="ko-KR" alt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62A51-755F-B5B6-3CE1-2576DE0D5E58}"/>
              </a:ext>
            </a:extLst>
          </p:cNvPr>
          <p:cNvSpPr txBox="1"/>
          <p:nvPr/>
        </p:nvSpPr>
        <p:spPr>
          <a:xfrm>
            <a:off x="158775" y="1652746"/>
            <a:ext cx="448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스키마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E60F4-1BDD-9D1B-52D9-38EAA2E3BF00}"/>
              </a:ext>
            </a:extLst>
          </p:cNvPr>
          <p:cNvSpPr txBox="1"/>
          <p:nvPr/>
        </p:nvSpPr>
        <p:spPr>
          <a:xfrm>
            <a:off x="6597868" y="1637679"/>
            <a:ext cx="448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Select * from members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24CB4-A918-BEA5-26FE-A4675FE06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050" y="2477240"/>
            <a:ext cx="6577538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FC2AA5-C99A-0034-C383-710DEA5F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" y="2492307"/>
            <a:ext cx="5182323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0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5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회원가입 성공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1114" y="791852"/>
            <a:ext cx="10789771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1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6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회원가입 실패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302" y="791852"/>
            <a:ext cx="10795396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7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로그인 성공</a:t>
            </a:r>
            <a:r>
              <a:rPr lang="en-US" altLang="ko-KR" sz="4000" dirty="0"/>
              <a:t>(</a:t>
            </a:r>
            <a:r>
              <a:rPr lang="ko-KR" altLang="en-US" sz="4000" dirty="0"/>
              <a:t>상품 리스트</a:t>
            </a:r>
            <a:r>
              <a:rPr lang="en-US" altLang="ko-KR" sz="4000" dirty="0"/>
              <a:t>)</a:t>
            </a:r>
            <a:r>
              <a:rPr lang="ko-KR" altLang="en-US" sz="4000" dirty="0"/>
              <a:t>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1114" y="791852"/>
            <a:ext cx="10789771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47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로그인 실패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1114" y="795016"/>
            <a:ext cx="10789771" cy="60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3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74608-D2E1-2F10-BE16-84C8BD09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9</a:t>
            </a:fld>
            <a:endParaRPr lang="ko-KR" altLang="en-US" noProof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59FA45-C01D-D441-5D3D-F8B2C656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1" y="-360921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상품 상세</a:t>
            </a:r>
            <a:r>
              <a:rPr lang="en-US" altLang="ko-KR" sz="4000" dirty="0"/>
              <a:t>(</a:t>
            </a:r>
            <a:r>
              <a:rPr lang="ko-KR" altLang="en-US" sz="4000" dirty="0"/>
              <a:t>구매</a:t>
            </a:r>
            <a:r>
              <a:rPr lang="en-US" altLang="ko-KR" sz="4000" dirty="0"/>
              <a:t>)</a:t>
            </a:r>
            <a:r>
              <a:rPr lang="ko-KR" altLang="en-US" sz="4000" dirty="0"/>
              <a:t>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80968-99F5-C1C6-5AB2-BC29FD84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9" y="791852"/>
            <a:ext cx="10801022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8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D68FF4-BAD0-4642-AF13-8C81E6DA6F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0D8A54-1D72-4F92-B62A-7D5313FD65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5F63BB-8299-4DC6-BEF4-D74C2867262F}">
  <ds:schemaRefs>
    <ds:schemaRef ds:uri="71af3243-3dd4-4a8d-8c0d-dd76da1f02a5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농산물 디자인</Template>
  <TotalTime>449</TotalTime>
  <Words>475</Words>
  <Application>Microsoft Office PowerPoint</Application>
  <PresentationFormat>와이드스크린</PresentationFormat>
  <Paragraphs>123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AppleSDGothicNeo</vt:lpstr>
      <vt:lpstr>맑은 고딕</vt:lpstr>
      <vt:lpstr>Wingdings</vt:lpstr>
      <vt:lpstr>목판</vt:lpstr>
      <vt:lpstr>식재료 쇼핑몰 -jsp,mysql </vt:lpstr>
      <vt:lpstr>프로젝트에 대한 설명</vt:lpstr>
      <vt:lpstr>로그인 페이지</vt:lpstr>
      <vt:lpstr>회원가입 페이지</vt:lpstr>
      <vt:lpstr>회원가입 성공 페이지</vt:lpstr>
      <vt:lpstr>회원가입 실패 페이지</vt:lpstr>
      <vt:lpstr>로그인 성공(상품 리스트) 페이지</vt:lpstr>
      <vt:lpstr>로그인 실패 페이지</vt:lpstr>
      <vt:lpstr>상품 상세(구매) 페이지</vt:lpstr>
      <vt:lpstr>구매 성공 페이지(데이터 베이스 수정기능 이용)</vt:lpstr>
      <vt:lpstr>구매 실패 페이지</vt:lpstr>
      <vt:lpstr>게시판 페이지</vt:lpstr>
      <vt:lpstr>게시물 작성 페이지</vt:lpstr>
      <vt:lpstr>게시물 작성 완료 페이지</vt:lpstr>
      <vt:lpstr>게시물 상세 페이지</vt:lpstr>
      <vt:lpstr>마이 페이지 – 내 정보</vt:lpstr>
      <vt:lpstr>마이 페이지-내 주문 목록</vt:lpstr>
      <vt:lpstr>마이 페이지-내 게시물</vt:lpstr>
      <vt:lpstr>마이 페이지-회원 탈퇴</vt:lpstr>
      <vt:lpstr>회원 탈퇴 성공 페이지</vt:lpstr>
      <vt:lpstr>관리자 접속 방법</vt:lpstr>
      <vt:lpstr>관리자 로그인 성공 페이지</vt:lpstr>
      <vt:lpstr>관리자 페이지-회원관리</vt:lpstr>
      <vt:lpstr>관리자 페이지-강제 탈퇴</vt:lpstr>
      <vt:lpstr>강제 탈퇴 성공 페이지</vt:lpstr>
      <vt:lpstr>※주의 : 관리자 계정은 삭제 할 수 없음</vt:lpstr>
      <vt:lpstr>관리자 페이지- 게시물 관리</vt:lpstr>
      <vt:lpstr>관리자 게시물 작성 페이지</vt:lpstr>
      <vt:lpstr>관리자 게시물 삭제 페이지</vt:lpstr>
      <vt:lpstr>게시물 삭제 성공 페이지</vt:lpstr>
      <vt:lpstr>관리자 페이지-상품 관리</vt:lpstr>
      <vt:lpstr>상품 등록 방법-images 폴더에 사진 저장</vt:lpstr>
      <vt:lpstr>상품 등록 페이지-항목들과 이미지 경로 입력</vt:lpstr>
      <vt:lpstr>상품 등록 성공 페이지</vt:lpstr>
      <vt:lpstr>PowerPoint 프레젠테이션</vt:lpstr>
      <vt:lpstr>관리자 상품 삭제 페이지</vt:lpstr>
      <vt:lpstr>상품 삭제 성공 페이지</vt:lpstr>
      <vt:lpstr>로그인 페이지</vt:lpstr>
      <vt:lpstr>관리자 페이지-상품 주문 관리</vt:lpstr>
      <vt:lpstr>PowerPoint 프레젠테이션</vt:lpstr>
      <vt:lpstr>데이터 베이스 삽입,삭제,조회 이용 설명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식재료 쇼핑몰</dc:title>
  <dc:creator>Kim Jihwan</dc:creator>
  <cp:lastModifiedBy>김지환</cp:lastModifiedBy>
  <cp:revision>63</cp:revision>
  <dcterms:created xsi:type="dcterms:W3CDTF">2023-05-08T13:19:30Z</dcterms:created>
  <dcterms:modified xsi:type="dcterms:W3CDTF">2024-01-18T06:56:46Z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